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3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5" r:id="rId28"/>
    <p:sldId id="297" r:id="rId29"/>
  </p:sldIdLst>
  <p:sldSz cx="9144000" cy="6858000" type="screen4x3"/>
  <p:notesSz cx="6858000" cy="9144000"/>
  <p:embeddedFontLst>
    <p:embeddedFont>
      <p:font typeface="Economica" panose="020B0604020202020204" charset="0"/>
      <p:regular r:id="rId31"/>
      <p:bold r:id="rId32"/>
      <p:italic r:id="rId33"/>
      <p:boldItalic r:id="rId34"/>
    </p:embeddedFont>
    <p:embeddedFont>
      <p:font typeface="Open Sans" panose="020B060603050402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7" roundtripDataSignature="AMtx7mgWgdFUMUB1gdgV3YdLHmK6VEkg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57" Type="http://customschemas.google.com/relationships/presentationmetadata" Target="meta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5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shad Khan" userId="92dcf0ac-21ab-47d5-8df9-d1c314685127" providerId="ADAL" clId="{821BD0B7-016E-4352-9579-C9F23A1AAD71}"/>
    <pc:docChg chg="undo custSel delSld modSld">
      <pc:chgData name="Arshad Khan" userId="92dcf0ac-21ab-47d5-8df9-d1c314685127" providerId="ADAL" clId="{821BD0B7-016E-4352-9579-C9F23A1AAD71}" dt="2024-02-15T03:22:33.080" v="38" actId="47"/>
      <pc:docMkLst>
        <pc:docMk/>
      </pc:docMkLst>
      <pc:sldChg chg="modSp mod">
        <pc:chgData name="Arshad Khan" userId="92dcf0ac-21ab-47d5-8df9-d1c314685127" providerId="ADAL" clId="{821BD0B7-016E-4352-9579-C9F23A1AAD71}" dt="2024-02-15T03:22:18.203" v="37" actId="20577"/>
        <pc:sldMkLst>
          <pc:docMk/>
          <pc:sldMk cId="0" sldId="256"/>
        </pc:sldMkLst>
        <pc:spChg chg="mod">
          <ac:chgData name="Arshad Khan" userId="92dcf0ac-21ab-47d5-8df9-d1c314685127" providerId="ADAL" clId="{821BD0B7-016E-4352-9579-C9F23A1AAD71}" dt="2024-02-15T03:22:18.203" v="37" actId="20577"/>
          <ac:spMkLst>
            <pc:docMk/>
            <pc:sldMk cId="0" sldId="256"/>
            <ac:spMk id="72" creationId="{00000000-0000-0000-0000-000000000000}"/>
          </ac:spMkLst>
        </pc:spChg>
      </pc:sldChg>
      <pc:sldChg chg="del">
        <pc:chgData name="Arshad Khan" userId="92dcf0ac-21ab-47d5-8df9-d1c314685127" providerId="ADAL" clId="{821BD0B7-016E-4352-9579-C9F23A1AAD71}" dt="2024-02-15T03:22:33.080" v="38" actId="47"/>
        <pc:sldMkLst>
          <pc:docMk/>
          <pc:sldMk cId="0" sldId="29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564165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" name="Google Shape;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5307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e175cda2b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2" name="Google Shape;132;g7e175cda2b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g7e175cda2b_1_18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10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8583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e175cda2b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9" name="Google Shape;139;g7e175cda2b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0" name="Google Shape;140;g7e175cda2b_1_24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11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0562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e175cda2b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6" name="Google Shape;146;g7e175cda2b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" name="Google Shape;147;g7e175cda2b_1_12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12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9229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e175cda2b_1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3" name="Google Shape;153;g7e175cda2b_1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4" name="Google Shape;154;g7e175cda2b_1_238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13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90126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e175cda2b_1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0" name="Google Shape;160;g7e175cda2b_1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7e175cda2b_1_138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14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13765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e175cda2b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2" name="Google Shape;182;g7e175cda2b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g7e175cda2b_1_36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15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84191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e175cda2b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9" name="Google Shape;189;g7e175cda2b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g7e175cda2b_1_42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16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85316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34e12b28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41" name="Google Shape;241;g534e12b28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2" name="Google Shape;242;g534e12b28d_0_15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17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24761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e175cda2b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49" name="Google Shape;249;g7e175cda2b_1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0" name="Google Shape;250;g7e175cda2b_1_66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18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30583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e175cda2b_1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56" name="Google Shape;256;g7e175cda2b_1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7" name="Google Shape;257;g7e175cda2b_1_257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19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3832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e175cda2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6" name="Google Shape;76;g7e175cda2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" name="Google Shape;77;g7e175cda2b_1_90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2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77469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34e12b28d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3" name="Google Shape;263;g534e12b28d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4" name="Google Shape;264;g534e12b28d_0_26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20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78505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34e12b28d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71" name="Google Shape;271;g534e12b28d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534e12b28d_0_33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21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46303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34e12b28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78" name="Google Shape;278;g534e12b28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g534e12b28d_0_40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22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03642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34e12b28d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85" name="Google Shape;285;g534e12b28d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6" name="Google Shape;286;g534e12b28d_0_54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23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43132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e175cda2b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92" name="Google Shape;292;g7e175cda2b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g7e175cda2b_1_96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24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33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e175cda2b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99" name="Google Shape;299;g7e175cda2b_1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0" name="Google Shape;300;g7e175cda2b_1_281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25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59566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e175cda2b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05" name="Google Shape;305;g7e175cda2b_1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e175cda2b_1_114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26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48236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6f306f231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50" name="Google Shape;350;g6f306f231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g6f306f2314_0_0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27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01081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534e12b28d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65" name="Google Shape;365;g534e12b28d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6" name="Google Shape;366;g534e12b28d_0_84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28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9734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e175cda2b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g7e175cda2b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4" name="Google Shape;84;g7e175cda2b_1_84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3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8499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34e12b28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0" name="Google Shape;90;g534e12b28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" name="Google Shape;91;g534e12b28d_0_69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4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3711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34e12b28d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7" name="Google Shape;97;g534e12b28d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" name="Google Shape;98;g534e12b28d_0_77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5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5584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e175cda2b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4" name="Google Shape;104;g7e175cda2b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" name="Google Shape;105;g7e175cda2b_1_6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6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9140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f37c561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1" name="Google Shape;111;g6f37c561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" name="Google Shape;112;g6f37c56186_0_0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7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7703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e175cda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8" name="Google Shape;118;g7e175cda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" name="Google Shape;119;g7e175cda2b_0_0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8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5929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e175cda2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5" name="Google Shape;125;g7e175cda2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g7e175cda2b_1_0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9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7883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6f130a460c_0_519"/>
          <p:cNvSpPr/>
          <p:nvPr/>
        </p:nvSpPr>
        <p:spPr>
          <a:xfrm>
            <a:off x="2744013" y="1008933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5" name="Google Shape;15;g6f130a460c_0_519"/>
          <p:cNvSpPr/>
          <p:nvPr/>
        </p:nvSpPr>
        <p:spPr>
          <a:xfrm rot="10800000">
            <a:off x="5318350" y="4355671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6" name="Google Shape;16;g6f130a460c_0_519"/>
          <p:cNvSpPr txBox="1">
            <a:spLocks noGrp="1"/>
          </p:cNvSpPr>
          <p:nvPr>
            <p:ph type="ctrTitle"/>
          </p:nvPr>
        </p:nvSpPr>
        <p:spPr>
          <a:xfrm>
            <a:off x="3044700" y="1925674"/>
            <a:ext cx="3054600" cy="20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g6f130a460c_0_519"/>
          <p:cNvSpPr txBox="1">
            <a:spLocks noGrp="1"/>
          </p:cNvSpPr>
          <p:nvPr>
            <p:ph type="subTitle" idx="1"/>
          </p:nvPr>
        </p:nvSpPr>
        <p:spPr>
          <a:xfrm>
            <a:off x="3044700" y="4155440"/>
            <a:ext cx="3054600" cy="9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8" name="Google Shape;18;g6f130a460c_0_51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6f130a460c_0_561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g6f130a460c_0_561"/>
          <p:cNvSpPr txBox="1">
            <a:spLocks noGrp="1"/>
          </p:cNvSpPr>
          <p:nvPr>
            <p:ph type="title" hasCustomPrompt="1"/>
          </p:nvPr>
        </p:nvSpPr>
        <p:spPr>
          <a:xfrm>
            <a:off x="311700" y="1276167"/>
            <a:ext cx="8520600" cy="28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g6f130a460c_0_561"/>
          <p:cNvSpPr txBox="1">
            <a:spLocks noGrp="1"/>
          </p:cNvSpPr>
          <p:nvPr>
            <p:ph type="body" idx="1"/>
          </p:nvPr>
        </p:nvSpPr>
        <p:spPr>
          <a:xfrm>
            <a:off x="311700" y="4216000"/>
            <a:ext cx="8520600" cy="14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g6f130a460c_0_56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f130a460c_0_56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f130a460c_0_56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g6f130a460c_0_56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g6f130a460c_0_56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g6f130a460c_0_56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g6f130a460c_0_56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6f130a460c_0_530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g6f130a460c_0_530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11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6f130a460c_0_530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6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g6f130a460c_0_53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6f130a460c_0_525"/>
          <p:cNvSpPr/>
          <p:nvPr/>
        </p:nvSpPr>
        <p:spPr>
          <a:xfrm flipH="1">
            <a:off x="7595938" y="613633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6" name="Google Shape;26;g6f130a460c_0_525"/>
          <p:cNvSpPr/>
          <p:nvPr/>
        </p:nvSpPr>
        <p:spPr>
          <a:xfrm rot="10800000" flipH="1">
            <a:off x="466425" y="4744471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7" name="Google Shape;27;g6f130a460c_0_525"/>
          <p:cNvSpPr txBox="1">
            <a:spLocks noGrp="1"/>
          </p:cNvSpPr>
          <p:nvPr>
            <p:ph type="title"/>
          </p:nvPr>
        </p:nvSpPr>
        <p:spPr>
          <a:xfrm>
            <a:off x="773700" y="2408600"/>
            <a:ext cx="7596600" cy="20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g6f130a460c_0_52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6f130a460c_0_535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11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g6f130a460c_0_535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39999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6f130a460c_0_535"/>
          <p:cNvSpPr txBox="1">
            <a:spLocks noGrp="1"/>
          </p:cNvSpPr>
          <p:nvPr>
            <p:ph type="body" idx="2"/>
          </p:nvPr>
        </p:nvSpPr>
        <p:spPr>
          <a:xfrm>
            <a:off x="4832400" y="1633633"/>
            <a:ext cx="39999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g6f130a460c_0_53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6f130a460c_0_540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11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g6f130a460c_0_54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6f130a460c_0_543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" name="Google Shape;39;g6f130a460c_0_543"/>
          <p:cNvSpPr txBox="1">
            <a:spLocks noGrp="1"/>
          </p:cNvSpPr>
          <p:nvPr>
            <p:ph type="body" idx="1"/>
          </p:nvPr>
        </p:nvSpPr>
        <p:spPr>
          <a:xfrm>
            <a:off x="311700" y="1865867"/>
            <a:ext cx="2808000" cy="3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" name="Google Shape;40;g6f130a460c_0_54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6f130a460c_0_547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g6f130a460c_0_547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58788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4" name="Google Shape;44;g6f130a460c_0_54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6f130a460c_0_551"/>
          <p:cNvSpPr/>
          <p:nvPr/>
        </p:nvSpPr>
        <p:spPr>
          <a:xfrm>
            <a:off x="4572000" y="-33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" name="Google Shape;47;g6f130a460c_0_551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g6f130a460c_0_551"/>
          <p:cNvSpPr txBox="1">
            <a:spLocks noGrp="1"/>
          </p:cNvSpPr>
          <p:nvPr>
            <p:ph type="title"/>
          </p:nvPr>
        </p:nvSpPr>
        <p:spPr>
          <a:xfrm>
            <a:off x="265500" y="1239033"/>
            <a:ext cx="4045200" cy="23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g6f130a460c_0_551"/>
          <p:cNvSpPr txBox="1">
            <a:spLocks noGrp="1"/>
          </p:cNvSpPr>
          <p:nvPr>
            <p:ph type="subTitle" idx="1"/>
          </p:nvPr>
        </p:nvSpPr>
        <p:spPr>
          <a:xfrm>
            <a:off x="265500" y="3692001"/>
            <a:ext cx="4045200" cy="20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50" name="Google Shape;50;g6f130a460c_0_551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g6f130a460c_0_55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6f130a460c_0_558"/>
          <p:cNvSpPr txBox="1">
            <a:spLocks noGrp="1"/>
          </p:cNvSpPr>
          <p:nvPr>
            <p:ph type="body" idx="1"/>
          </p:nvPr>
        </p:nvSpPr>
        <p:spPr>
          <a:xfrm>
            <a:off x="319500" y="5625233"/>
            <a:ext cx="5998800" cy="7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4" name="Google Shape;54;g6f130a460c_0_55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6f130a460c_0_515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11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1" name="Google Shape;11;g6f130a460c_0_515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6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" name="Google Shape;12;g6f130a460c_0_51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bas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lockchain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Ethereum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>
            <a:spLocks noGrp="1"/>
          </p:cNvSpPr>
          <p:nvPr>
            <p:ph type="ctrTitle"/>
          </p:nvPr>
        </p:nvSpPr>
        <p:spPr>
          <a:xfrm>
            <a:off x="2817425" y="2306675"/>
            <a:ext cx="3683400" cy="20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600" dirty="0"/>
              <a:t>Key Terminologies of Blockchain Technology</a:t>
            </a:r>
            <a:br>
              <a:rPr lang="en-US" sz="4600" dirty="0"/>
            </a:br>
            <a:br>
              <a:rPr lang="en-US" sz="4600" dirty="0"/>
            </a:br>
            <a:endParaRPr sz="5400" dirty="0"/>
          </a:p>
        </p:txBody>
      </p:sp>
      <p:sp>
        <p:nvSpPr>
          <p:cNvPr id="73" name="Google Shape;73;p1"/>
          <p:cNvSpPr txBox="1">
            <a:spLocks noGrp="1"/>
          </p:cNvSpPr>
          <p:nvPr>
            <p:ph type="subTitle" idx="1"/>
          </p:nvPr>
        </p:nvSpPr>
        <p:spPr>
          <a:xfrm>
            <a:off x="4495800" y="4876800"/>
            <a:ext cx="41148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e175cda2b_1_18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11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/>
              <a:t>Consensus Algorithm: Proof of Stake (PoS)</a:t>
            </a:r>
            <a:endParaRPr/>
          </a:p>
        </p:txBody>
      </p:sp>
      <p:sp>
        <p:nvSpPr>
          <p:cNvPr id="136" name="Google Shape;136;g7e175cda2b_1_18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6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Char char="●"/>
            </a:pPr>
            <a:r>
              <a:rPr lang="en-US" sz="2800">
                <a:latin typeface="Economica"/>
                <a:ea typeface="Economica"/>
                <a:cs typeface="Economica"/>
                <a:sym typeface="Economica"/>
              </a:rPr>
              <a:t>Instead of investing in expensive hardware to solve a complex puzzle, validators invest in the coins of the system by locking up some of their coins as stake</a:t>
            </a:r>
            <a:endParaRPr sz="2800">
              <a:latin typeface="Economica"/>
              <a:ea typeface="Economica"/>
              <a:cs typeface="Economica"/>
              <a:sym typeface="Economica"/>
            </a:endParaRPr>
          </a:p>
          <a:p>
            <a:pPr marL="457200" marR="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Char char="●"/>
            </a:pPr>
            <a:r>
              <a:rPr lang="en-US" sz="2800">
                <a:latin typeface="Economica"/>
                <a:ea typeface="Economica"/>
                <a:cs typeface="Economica"/>
                <a:sym typeface="Economica"/>
              </a:rPr>
              <a:t>Validators will validate blocks by placing a bet on it if they discover a block which they think can be added to the chain</a:t>
            </a:r>
            <a:endParaRPr sz="2800">
              <a:latin typeface="Economica"/>
              <a:ea typeface="Economica"/>
              <a:cs typeface="Economica"/>
              <a:sym typeface="Economica"/>
            </a:endParaRPr>
          </a:p>
          <a:p>
            <a:pPr marL="457200" marR="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Char char="●"/>
            </a:pPr>
            <a:r>
              <a:rPr lang="en-US" sz="2800">
                <a:latin typeface="Economica"/>
                <a:ea typeface="Economica"/>
                <a:cs typeface="Economica"/>
                <a:sym typeface="Economica"/>
              </a:rPr>
              <a:t>Based on the actual blocks added in the Blockchain, all the validators get a reward proportionate to their bets and their stake increase accordingly</a:t>
            </a:r>
            <a:endParaRPr sz="2800">
              <a:latin typeface="Economica"/>
              <a:ea typeface="Economica"/>
              <a:cs typeface="Economica"/>
              <a:sym typeface="Economica"/>
            </a:endParaRPr>
          </a:p>
          <a:p>
            <a:pPr marL="457200" marR="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Char char="●"/>
            </a:pPr>
            <a:r>
              <a:rPr lang="en-US" sz="2800">
                <a:latin typeface="Economica"/>
                <a:ea typeface="Economica"/>
                <a:cs typeface="Economica"/>
                <a:sym typeface="Economica"/>
              </a:rPr>
              <a:t>A validator is chosen to generate a new block based on their economic stake in the network</a:t>
            </a:r>
            <a:endParaRPr sz="28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e175cda2b_1_24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11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/>
              <a:t>Consensus Algorithm: Proof of Authority (PoA)</a:t>
            </a:r>
            <a:endParaRPr/>
          </a:p>
        </p:txBody>
      </p:sp>
      <p:sp>
        <p:nvSpPr>
          <p:cNvPr id="143" name="Google Shape;143;g7e175cda2b_1_24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6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Char char="●"/>
            </a:pPr>
            <a:r>
              <a:rPr lang="en-US" sz="2800">
                <a:latin typeface="Economica"/>
                <a:ea typeface="Economica"/>
                <a:cs typeface="Economica"/>
                <a:sym typeface="Economica"/>
              </a:rPr>
              <a:t>Instead of solving complex puzzles or staking cryptocurrency (wealth), in PoA you stake your identity</a:t>
            </a:r>
            <a:endParaRPr sz="2800"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Char char="●"/>
            </a:pPr>
            <a:r>
              <a:rPr lang="en-US" sz="2800">
                <a:latin typeface="Economica"/>
                <a:ea typeface="Economica"/>
                <a:cs typeface="Economica"/>
                <a:sym typeface="Economica"/>
              </a:rPr>
              <a:t>This means voluntarily disclosing who you are in exchange for the right to validate blocks</a:t>
            </a:r>
            <a:endParaRPr sz="2800"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Char char="●"/>
            </a:pPr>
            <a:r>
              <a:rPr lang="en-US" sz="2800">
                <a:latin typeface="Economica"/>
                <a:ea typeface="Economica"/>
                <a:cs typeface="Economica"/>
                <a:sym typeface="Economica"/>
              </a:rPr>
              <a:t>Any malicious actions you undertake as a validator will reflect back on your identity</a:t>
            </a:r>
            <a:endParaRPr sz="2800"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Char char="●"/>
            </a:pPr>
            <a:r>
              <a:rPr lang="en-US" sz="2800">
                <a:latin typeface="Economica"/>
                <a:ea typeface="Economica"/>
                <a:cs typeface="Economica"/>
                <a:sym typeface="Economica"/>
              </a:rPr>
              <a:t>PoA blockchains require a thorough form of KYC (Know Your Customer)</a:t>
            </a:r>
            <a:endParaRPr sz="28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e175cda2b_1_12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11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/>
              <a:t>Nonce</a:t>
            </a:r>
            <a:endParaRPr/>
          </a:p>
        </p:txBody>
      </p:sp>
      <p:sp>
        <p:nvSpPr>
          <p:cNvPr id="150" name="Google Shape;150;g7e175cda2b_1_12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6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Char char="●"/>
            </a:pPr>
            <a:r>
              <a:rPr lang="en-US" sz="2800">
                <a:latin typeface="Economica"/>
                <a:ea typeface="Economica"/>
                <a:cs typeface="Economica"/>
                <a:sym typeface="Economica"/>
              </a:rPr>
              <a:t>The nonce is a central part of the proof of work (PoW) mining algorithm for blockchains and cryptocurrencies like Bitcoin. </a:t>
            </a:r>
            <a:endParaRPr sz="2800">
              <a:latin typeface="Economica"/>
              <a:ea typeface="Economica"/>
              <a:cs typeface="Economica"/>
              <a:sym typeface="Economica"/>
            </a:endParaRPr>
          </a:p>
          <a:p>
            <a:pPr marL="457200" marR="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Char char="●"/>
            </a:pPr>
            <a:r>
              <a:rPr lang="en-US" sz="2800">
                <a:latin typeface="Economica"/>
                <a:ea typeface="Economica"/>
                <a:cs typeface="Economica"/>
                <a:sym typeface="Economica"/>
              </a:rPr>
              <a:t>The nonce is a random, one-time, whole number; which miners test and discard millions of them every second</a:t>
            </a:r>
            <a:endParaRPr sz="2800">
              <a:latin typeface="Economica"/>
              <a:ea typeface="Economica"/>
              <a:cs typeface="Economica"/>
              <a:sym typeface="Economica"/>
            </a:endParaRPr>
          </a:p>
          <a:p>
            <a:pPr marL="457200" marR="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Char char="●"/>
            </a:pPr>
            <a:r>
              <a:rPr lang="en-US" sz="2800">
                <a:latin typeface="Economica"/>
                <a:ea typeface="Economica"/>
                <a:cs typeface="Economica"/>
                <a:sym typeface="Economica"/>
              </a:rPr>
              <a:t>Miners compete with each other to find a nonce that produces a hash with a value lower than or equal to that set by the network difficulty. </a:t>
            </a:r>
            <a:endParaRPr sz="2800"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Char char="●"/>
            </a:pPr>
            <a:r>
              <a:rPr lang="en-US" sz="2800">
                <a:latin typeface="Economica"/>
                <a:ea typeface="Economica"/>
                <a:cs typeface="Economica"/>
                <a:sym typeface="Economica"/>
              </a:rPr>
              <a:t>If a miner finds such a nonce, called a golden nonce, then they win the right to add that block to the blockchain and receive the block reward.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e175cda2b_1_238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11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/>
              <a:t>Nonce</a:t>
            </a:r>
            <a:endParaRPr/>
          </a:p>
        </p:txBody>
      </p:sp>
      <p:pic>
        <p:nvPicPr>
          <p:cNvPr id="157" name="Google Shape;157;g7e175cda2b_1_2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888" y="2248650"/>
            <a:ext cx="8682224" cy="342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e175cda2b_1_138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11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/>
              <a:t>Merkle Tree</a:t>
            </a:r>
            <a:endParaRPr/>
          </a:p>
        </p:txBody>
      </p:sp>
      <p:sp>
        <p:nvSpPr>
          <p:cNvPr id="164" name="Google Shape;164;g7e175cda2b_1_138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6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Char char="●"/>
            </a:pPr>
            <a:r>
              <a:rPr lang="en-US" sz="2800">
                <a:latin typeface="Economica"/>
                <a:ea typeface="Economica"/>
                <a:cs typeface="Economica"/>
                <a:sym typeface="Economica"/>
              </a:rPr>
              <a:t>A merkle tree is the basic concept of creating blockchain hashing.</a:t>
            </a:r>
            <a:endParaRPr sz="2800">
              <a:latin typeface="Economica"/>
              <a:ea typeface="Economica"/>
              <a:cs typeface="Economica"/>
              <a:sym typeface="Economica"/>
            </a:endParaRPr>
          </a:p>
          <a:p>
            <a:pPr marL="457200" marR="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Char char="●"/>
            </a:pPr>
            <a:r>
              <a:rPr lang="en-US" sz="2800">
                <a:latin typeface="Economica"/>
                <a:ea typeface="Economica"/>
                <a:cs typeface="Economica"/>
                <a:sym typeface="Economica"/>
              </a:rPr>
              <a:t>It is called a tree because signatures are created from data and then combined with other signatures to create new, comprehensive signature</a:t>
            </a:r>
            <a:endParaRPr sz="280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800"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165" name="Google Shape;165;g7e175cda2b_1_1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9588" y="3264700"/>
            <a:ext cx="7184824" cy="340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e175cda2b_1_36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11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/>
              <a:t>Permissionless Blockchain</a:t>
            </a:r>
            <a:endParaRPr/>
          </a:p>
        </p:txBody>
      </p:sp>
      <p:sp>
        <p:nvSpPr>
          <p:cNvPr id="186" name="Google Shape;186;g7e175cda2b_1_36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6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Char char="●"/>
            </a:pPr>
            <a:r>
              <a:rPr lang="en-US" sz="2800">
                <a:latin typeface="Economica"/>
                <a:ea typeface="Economica"/>
                <a:cs typeface="Economica"/>
                <a:sym typeface="Economica"/>
              </a:rPr>
              <a:t>A permissionless blockchain is a blockchain where users don’t need permission from anyone on the network in order to perform certain actions, including joining the network.</a:t>
            </a:r>
            <a:endParaRPr sz="2800">
              <a:latin typeface="Economica"/>
              <a:ea typeface="Economica"/>
              <a:cs typeface="Economica"/>
              <a:sym typeface="Economica"/>
            </a:endParaRPr>
          </a:p>
          <a:p>
            <a:pPr marL="457200" marR="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Char char="●"/>
            </a:pPr>
            <a:r>
              <a:rPr lang="en-US" sz="2800">
                <a:latin typeface="Economica"/>
                <a:ea typeface="Economica"/>
                <a:cs typeface="Economica"/>
                <a:sym typeface="Economica"/>
              </a:rPr>
              <a:t>Permissionless blockchain is publicly available to anyone, usually very transparent and decentralized</a:t>
            </a:r>
            <a:endParaRPr sz="2800">
              <a:latin typeface="Economica"/>
              <a:ea typeface="Economica"/>
              <a:cs typeface="Economica"/>
              <a:sym typeface="Economica"/>
            </a:endParaRPr>
          </a:p>
          <a:p>
            <a:pPr marL="457200" marR="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Char char="●"/>
            </a:pPr>
            <a:r>
              <a:rPr lang="en-US" sz="2800">
                <a:latin typeface="Economica"/>
                <a:ea typeface="Economica"/>
                <a:cs typeface="Economica"/>
                <a:sym typeface="Economica"/>
              </a:rPr>
              <a:t>The (voting) power is equally distributed between all network participants. Example: Bitcoin (BTC), Litecoin (LTC)</a:t>
            </a:r>
            <a:endParaRPr sz="28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e175cda2b_1_42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11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/>
              <a:t>Permissioned Blockchain</a:t>
            </a:r>
            <a:endParaRPr/>
          </a:p>
        </p:txBody>
      </p:sp>
      <p:sp>
        <p:nvSpPr>
          <p:cNvPr id="193" name="Google Shape;193;g7e175cda2b_1_42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6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Char char="●"/>
            </a:pPr>
            <a:r>
              <a:rPr lang="en-US" sz="2800">
                <a:latin typeface="Economica"/>
                <a:ea typeface="Economica"/>
                <a:cs typeface="Economica"/>
                <a:sym typeface="Economica"/>
              </a:rPr>
              <a:t>Specific nodes or entities on these blockchains have authorizing powers over others, allowing them to appoint validators and allow or deny access to the network.</a:t>
            </a:r>
            <a:endParaRPr sz="2800">
              <a:latin typeface="Economica"/>
              <a:ea typeface="Economica"/>
              <a:cs typeface="Economica"/>
              <a:sym typeface="Economica"/>
            </a:endParaRPr>
          </a:p>
          <a:p>
            <a:pPr marL="457200" marR="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Char char="●"/>
            </a:pPr>
            <a:r>
              <a:rPr lang="en-US" sz="2800">
                <a:latin typeface="Economica"/>
                <a:ea typeface="Economica"/>
                <a:cs typeface="Economica"/>
                <a:sym typeface="Economica"/>
              </a:rPr>
              <a:t>Permissioned blockchains have centralized authorities, can be closed and private ecosystems, and are often less transparent</a:t>
            </a:r>
            <a:endParaRPr sz="28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34e12b28d_0_15"/>
          <p:cNvSpPr txBox="1">
            <a:spLocks noGrp="1"/>
          </p:cNvSpPr>
          <p:nvPr>
            <p:ph type="title"/>
          </p:nvPr>
        </p:nvSpPr>
        <p:spPr>
          <a:xfrm>
            <a:off x="311700" y="192633"/>
            <a:ext cx="8520600" cy="11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/>
              <a:t>Cryptocurrency</a:t>
            </a:r>
            <a:endParaRPr/>
          </a:p>
        </p:txBody>
      </p:sp>
      <p:sp>
        <p:nvSpPr>
          <p:cNvPr id="245" name="Google Shape;245;g534e12b28d_0_15"/>
          <p:cNvSpPr txBox="1">
            <a:spLocks noGrp="1"/>
          </p:cNvSpPr>
          <p:nvPr>
            <p:ph type="body" idx="1"/>
          </p:nvPr>
        </p:nvSpPr>
        <p:spPr>
          <a:xfrm>
            <a:off x="311700" y="1328833"/>
            <a:ext cx="85206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Economica"/>
              <a:buChar char="●"/>
            </a:pPr>
            <a:r>
              <a:rPr lang="en-US" sz="2200">
                <a:latin typeface="Economica"/>
                <a:ea typeface="Economica"/>
                <a:cs typeface="Economica"/>
                <a:sym typeface="Economica"/>
              </a:rPr>
              <a:t>A cryptocurrency (or crypto currency) is a digital asset designed to work as a medium of exchange.</a:t>
            </a:r>
            <a:endParaRPr sz="2200">
              <a:latin typeface="Economica"/>
              <a:ea typeface="Economica"/>
              <a:cs typeface="Economica"/>
              <a:sym typeface="Economica"/>
            </a:endParaRPr>
          </a:p>
          <a:p>
            <a:pPr marL="457200" marR="0" lvl="0" indent="-368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Economica"/>
              <a:buChar char="●"/>
            </a:pPr>
            <a:r>
              <a:rPr lang="en-US" sz="2200">
                <a:latin typeface="Economica"/>
                <a:ea typeface="Economica"/>
                <a:cs typeface="Economica"/>
                <a:sym typeface="Economica"/>
              </a:rPr>
              <a:t>Individual coin ownership records are stored in a </a:t>
            </a:r>
            <a:r>
              <a:rPr lang="en-US" sz="2200" b="1">
                <a:latin typeface="Economica"/>
                <a:ea typeface="Economica"/>
                <a:cs typeface="Economica"/>
                <a:sym typeface="Economica"/>
              </a:rPr>
              <a:t>ledger</a:t>
            </a:r>
            <a:r>
              <a:rPr lang="en-US" sz="2200">
                <a:latin typeface="Economica"/>
                <a:ea typeface="Economica"/>
                <a:cs typeface="Economica"/>
                <a:sym typeface="Economica"/>
              </a:rPr>
              <a:t> existing in a form of secure computerized </a:t>
            </a:r>
            <a:r>
              <a:rPr lang="en-US" sz="2200">
                <a:solidFill>
                  <a:schemeClr val="hlink"/>
                </a:solidFill>
                <a:uFill>
                  <a:noFill/>
                </a:uFill>
                <a:latin typeface="Economica"/>
                <a:ea typeface="Economica"/>
                <a:cs typeface="Economica"/>
                <a:sym typeface="Economica"/>
                <a:hlinkClick r:id="rId3"/>
              </a:rPr>
              <a:t>database</a:t>
            </a:r>
            <a:endParaRPr sz="2200">
              <a:latin typeface="Economica"/>
              <a:ea typeface="Economica"/>
              <a:cs typeface="Economica"/>
              <a:sym typeface="Economica"/>
            </a:endParaRPr>
          </a:p>
          <a:p>
            <a:pPr marL="457200" marR="0" lvl="0" indent="-368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Economica"/>
              <a:buChar char="●"/>
            </a:pPr>
            <a:r>
              <a:rPr lang="en-US" sz="2200" b="1">
                <a:latin typeface="Economica"/>
                <a:ea typeface="Economica"/>
                <a:cs typeface="Economica"/>
                <a:sym typeface="Economica"/>
              </a:rPr>
              <a:t>Bitcoin</a:t>
            </a:r>
            <a:r>
              <a:rPr lang="en-US" sz="2200">
                <a:latin typeface="Economica"/>
                <a:ea typeface="Economica"/>
                <a:cs typeface="Economica"/>
                <a:sym typeface="Economica"/>
              </a:rPr>
              <a:t>, first released as open-source software in 2009, is the first decentralized cryptocurrency. </a:t>
            </a:r>
            <a:endParaRPr sz="2200">
              <a:latin typeface="Economica"/>
              <a:ea typeface="Economica"/>
              <a:cs typeface="Economica"/>
              <a:sym typeface="Economica"/>
            </a:endParaRPr>
          </a:p>
          <a:p>
            <a:pPr marL="457200" marR="0" lvl="0" indent="-368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Economica"/>
              <a:buChar char="●"/>
            </a:pPr>
            <a:r>
              <a:rPr lang="en-US" sz="2200">
                <a:latin typeface="Economica"/>
                <a:ea typeface="Economica"/>
                <a:cs typeface="Economica"/>
                <a:sym typeface="Economica"/>
              </a:rPr>
              <a:t>Since the release of bitcoin, over 6,000 </a:t>
            </a:r>
            <a:r>
              <a:rPr lang="en-US" sz="2200" b="1">
                <a:latin typeface="Economica"/>
                <a:ea typeface="Economica"/>
                <a:cs typeface="Economica"/>
                <a:sym typeface="Economica"/>
              </a:rPr>
              <a:t>altcoins</a:t>
            </a:r>
            <a:r>
              <a:rPr lang="en-US" sz="2200">
                <a:latin typeface="Economica"/>
                <a:ea typeface="Economica"/>
                <a:cs typeface="Economica"/>
                <a:sym typeface="Economica"/>
              </a:rPr>
              <a:t> (alternative variants of bitcoin, or other cryptocurrencies) have been created.</a:t>
            </a:r>
            <a:endParaRPr sz="22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46" name="Google Shape;246;g534e12b28d_0_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562775"/>
            <a:ext cx="9144000" cy="216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e175cda2b_1_66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11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/>
              <a:t>Fungible vs. Non-Fungible</a:t>
            </a:r>
            <a:endParaRPr/>
          </a:p>
        </p:txBody>
      </p:sp>
      <p:sp>
        <p:nvSpPr>
          <p:cNvPr id="253" name="Google Shape;253;g7e175cda2b_1_66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6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Char char="●"/>
            </a:pPr>
            <a:r>
              <a:rPr lang="en-US" sz="2800">
                <a:latin typeface="Economica"/>
                <a:ea typeface="Economica"/>
                <a:cs typeface="Economica"/>
                <a:sym typeface="Economica"/>
              </a:rPr>
              <a:t>Fungibility is the ability of a good or asset to be interchanged with other individual goods or assets of the identical type, e.g. Dollar, Bitcoin</a:t>
            </a:r>
            <a:endParaRPr sz="2800"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Char char="●"/>
            </a:pPr>
            <a:r>
              <a:rPr lang="en-US" sz="2800">
                <a:latin typeface="Economica"/>
                <a:ea typeface="Economica"/>
                <a:cs typeface="Economica"/>
                <a:sym typeface="Economica"/>
              </a:rPr>
              <a:t>One Dollar is and will always be one Dollar, just like any other Dollar.</a:t>
            </a:r>
            <a:endParaRPr sz="2800">
              <a:latin typeface="Economica"/>
              <a:ea typeface="Economica"/>
              <a:cs typeface="Economica"/>
              <a:sym typeface="Economica"/>
            </a:endParaRPr>
          </a:p>
          <a:p>
            <a:pPr marL="457200" marR="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Char char="●"/>
            </a:pPr>
            <a:r>
              <a:rPr lang="en-US" sz="2800">
                <a:latin typeface="Economica"/>
                <a:ea typeface="Economica"/>
                <a:cs typeface="Economica"/>
                <a:sym typeface="Economica"/>
              </a:rPr>
              <a:t>Some other tokens can be non-fungible, meaning that these tokens can have unique mutual differences, e.g. </a:t>
            </a:r>
            <a:r>
              <a:rPr lang="en-US" sz="2800" b="1">
                <a:latin typeface="Economica"/>
                <a:ea typeface="Economica"/>
                <a:cs typeface="Economica"/>
                <a:sym typeface="Economica"/>
              </a:rPr>
              <a:t>CryptoKitties</a:t>
            </a:r>
            <a:endParaRPr sz="2800">
              <a:latin typeface="Economica"/>
              <a:ea typeface="Economica"/>
              <a:cs typeface="Economica"/>
              <a:sym typeface="Economica"/>
            </a:endParaRPr>
          </a:p>
          <a:p>
            <a:pPr marL="457200" marR="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Char char="●"/>
            </a:pPr>
            <a:r>
              <a:rPr lang="en-US" sz="2800">
                <a:latin typeface="Economica"/>
                <a:ea typeface="Economica"/>
                <a:cs typeface="Economica"/>
                <a:sym typeface="Economica"/>
              </a:rPr>
              <a:t>CryptoKitties is a </a:t>
            </a:r>
            <a:r>
              <a:rPr lang="en-US" sz="2800">
                <a:solidFill>
                  <a:schemeClr val="hlink"/>
                </a:solidFill>
                <a:uFill>
                  <a:noFill/>
                </a:uFill>
                <a:latin typeface="Economica"/>
                <a:ea typeface="Economica"/>
                <a:cs typeface="Economica"/>
                <a:sym typeface="Economica"/>
                <a:hlinkClick r:id="rId3"/>
              </a:rPr>
              <a:t>blockchain</a:t>
            </a:r>
            <a:r>
              <a:rPr lang="en-US" sz="2800">
                <a:latin typeface="Economica"/>
                <a:ea typeface="Economica"/>
                <a:cs typeface="Economica"/>
                <a:sym typeface="Economica"/>
              </a:rPr>
              <a:t> game on </a:t>
            </a:r>
            <a:r>
              <a:rPr lang="en-US" sz="2800">
                <a:solidFill>
                  <a:schemeClr val="hlink"/>
                </a:solidFill>
                <a:uFill>
                  <a:noFill/>
                </a:uFill>
                <a:latin typeface="Economica"/>
                <a:ea typeface="Economica"/>
                <a:cs typeface="Economica"/>
                <a:sym typeface="Economica"/>
                <a:hlinkClick r:id="rId4"/>
              </a:rPr>
              <a:t>Ethereum</a:t>
            </a:r>
            <a:r>
              <a:rPr lang="en-US" sz="2800">
                <a:latin typeface="Economica"/>
                <a:ea typeface="Economica"/>
                <a:cs typeface="Economica"/>
                <a:sym typeface="Economica"/>
              </a:rPr>
              <a:t> that allows players to purchase, collect, breed and sell virtual cats</a:t>
            </a:r>
            <a:endParaRPr sz="2800">
              <a:latin typeface="Economica"/>
              <a:ea typeface="Economica"/>
              <a:cs typeface="Economica"/>
              <a:sym typeface="Economica"/>
            </a:endParaRPr>
          </a:p>
          <a:p>
            <a:pPr marL="457200" marR="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Char char="●"/>
            </a:pPr>
            <a:r>
              <a:rPr lang="en-US" sz="2800">
                <a:latin typeface="Economica"/>
                <a:ea typeface="Economica"/>
                <a:cs typeface="Economica"/>
                <a:sym typeface="Economica"/>
              </a:rPr>
              <a:t>Currently almost </a:t>
            </a:r>
            <a:r>
              <a:rPr lang="en-US" sz="2800" b="1">
                <a:latin typeface="Economica"/>
                <a:ea typeface="Economica"/>
                <a:cs typeface="Economica"/>
                <a:sym typeface="Economica"/>
              </a:rPr>
              <a:t> 3</a:t>
            </a:r>
            <a:r>
              <a:rPr lang="en-US" sz="2800">
                <a:latin typeface="Economica"/>
                <a:ea typeface="Economica"/>
                <a:cs typeface="Economica"/>
                <a:sym typeface="Economica"/>
              </a:rPr>
              <a:t> million dollar worth of non-fungible items are in the market </a:t>
            </a:r>
            <a:endParaRPr sz="2800"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800"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8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g7e175cda2b_1_2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813" y="3021825"/>
            <a:ext cx="7480386" cy="369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7e175cda2b_1_2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152400"/>
            <a:ext cx="8839200" cy="2869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e175cda2b_1_90"/>
          <p:cNvSpPr txBox="1">
            <a:spLocks noGrp="1"/>
          </p:cNvSpPr>
          <p:nvPr>
            <p:ph type="title"/>
          </p:nvPr>
        </p:nvSpPr>
        <p:spPr>
          <a:xfrm>
            <a:off x="311700" y="209198"/>
            <a:ext cx="8520600" cy="652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 dirty="0"/>
              <a:t>Node/Validator/Client</a:t>
            </a:r>
            <a:endParaRPr dirty="0"/>
          </a:p>
        </p:txBody>
      </p:sp>
      <p:sp>
        <p:nvSpPr>
          <p:cNvPr id="80" name="Google Shape;80;g7e175cda2b_1_90"/>
          <p:cNvSpPr txBox="1">
            <a:spLocks noGrp="1"/>
          </p:cNvSpPr>
          <p:nvPr>
            <p:ph type="body" idx="1"/>
          </p:nvPr>
        </p:nvSpPr>
        <p:spPr>
          <a:xfrm>
            <a:off x="126169" y="861391"/>
            <a:ext cx="85206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Char char="●"/>
            </a:pPr>
            <a:r>
              <a:rPr lang="en-US" sz="2800" dirty="0">
                <a:latin typeface="Economica"/>
                <a:ea typeface="Economica"/>
                <a:cs typeface="Economica"/>
                <a:sym typeface="Economica"/>
              </a:rPr>
              <a:t>A node is a point/device that receives and forwards data</a:t>
            </a:r>
          </a:p>
          <a:p>
            <a:pPr marL="457200" marR="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Char char="●"/>
            </a:pPr>
            <a:r>
              <a:rPr lang="en-US" sz="2800" dirty="0">
                <a:latin typeface="Economica"/>
                <a:ea typeface="Economica"/>
                <a:cs typeface="Economica"/>
                <a:sym typeface="Economica"/>
              </a:rPr>
              <a:t>A node is basically a small server that stores, updates and broadcasts a full copy of the blockchain.</a:t>
            </a:r>
          </a:p>
          <a:p>
            <a:pPr lvl="0" indent="-406400" algn="just">
              <a:buSzPts val="2800"/>
              <a:buFont typeface="Economica"/>
              <a:buChar char="●"/>
            </a:pPr>
            <a:r>
              <a:rPr lang="en-US" sz="2800" dirty="0">
                <a:latin typeface="Economica"/>
                <a:ea typeface="Economica"/>
                <a:cs typeface="Economica"/>
                <a:sym typeface="Economica"/>
              </a:rPr>
              <a:t>A </a:t>
            </a:r>
            <a:r>
              <a:rPr lang="en-US" sz="2800" dirty="0">
                <a:solidFill>
                  <a:srgbClr val="0070C0"/>
                </a:solidFill>
                <a:latin typeface="Economica"/>
                <a:ea typeface="Economica"/>
                <a:cs typeface="Economica"/>
                <a:sym typeface="Economica"/>
              </a:rPr>
              <a:t>Full node </a:t>
            </a:r>
            <a:r>
              <a:rPr lang="en-US" sz="2800" dirty="0">
                <a:latin typeface="Economica"/>
                <a:ea typeface="Economica"/>
                <a:cs typeface="Economica"/>
                <a:sym typeface="Economica"/>
              </a:rPr>
              <a:t>verifies the blockchain and stores the blockchain with huge storage. The current size of Bitcoin blockchain is 324 gigabytes.</a:t>
            </a:r>
          </a:p>
          <a:p>
            <a:pPr marL="457200" marR="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Char char="●"/>
            </a:pPr>
            <a:r>
              <a:rPr lang="en-US" sz="2800" dirty="0">
                <a:latin typeface="Economica"/>
                <a:ea typeface="Economica"/>
                <a:cs typeface="Economica"/>
                <a:sym typeface="Economica"/>
              </a:rPr>
              <a:t>A </a:t>
            </a:r>
            <a:r>
              <a:rPr lang="en-US" sz="2800" dirty="0">
                <a:solidFill>
                  <a:srgbClr val="0070C0"/>
                </a:solidFill>
                <a:latin typeface="Economica"/>
                <a:ea typeface="Economica"/>
                <a:cs typeface="Economica"/>
                <a:sym typeface="Economica"/>
              </a:rPr>
              <a:t>partial (or light) nodes </a:t>
            </a:r>
            <a:r>
              <a:rPr lang="en-US" sz="2800" dirty="0">
                <a:latin typeface="Economica"/>
                <a:ea typeface="Economica"/>
                <a:cs typeface="Economica"/>
                <a:sym typeface="Economica"/>
              </a:rPr>
              <a:t>can be used as wallet purpose.</a:t>
            </a:r>
            <a:endParaRPr sz="2800" dirty="0">
              <a:latin typeface="Economica"/>
              <a:ea typeface="Economica"/>
              <a:cs typeface="Economica"/>
              <a:sym typeface="Economica"/>
            </a:endParaRPr>
          </a:p>
          <a:p>
            <a:pPr marL="457200" marR="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Char char="●"/>
            </a:pPr>
            <a:r>
              <a:rPr lang="en-US" sz="2800" dirty="0">
                <a:latin typeface="Economica"/>
                <a:ea typeface="Economica"/>
                <a:cs typeface="Economica"/>
                <a:sym typeface="Economica"/>
              </a:rPr>
              <a:t>A blockchain exists on nodes; If no nodes are online, a blockchain is offline and can’t be updated or used. </a:t>
            </a:r>
            <a:endParaRPr sz="2800" dirty="0">
              <a:latin typeface="Economica"/>
              <a:ea typeface="Economica"/>
              <a:cs typeface="Economica"/>
              <a:sym typeface="Economica"/>
            </a:endParaRPr>
          </a:p>
          <a:p>
            <a:pPr marL="457200" marR="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Char char="●"/>
            </a:pPr>
            <a:r>
              <a:rPr lang="en-US" sz="2800" dirty="0">
                <a:latin typeface="Economica"/>
                <a:ea typeface="Economica"/>
                <a:cs typeface="Economica"/>
                <a:sym typeface="Economica"/>
              </a:rPr>
              <a:t>In case of Proof-of-Work, </a:t>
            </a:r>
            <a:r>
              <a:rPr lang="en-US" sz="2800" dirty="0">
                <a:solidFill>
                  <a:srgbClr val="0070C0"/>
                </a:solidFill>
                <a:latin typeface="Economica"/>
                <a:ea typeface="Economica"/>
                <a:cs typeface="Economica"/>
                <a:sym typeface="Economica"/>
              </a:rPr>
              <a:t>miners</a:t>
            </a:r>
            <a:r>
              <a:rPr lang="en-US" sz="2800" dirty="0">
                <a:latin typeface="Economica"/>
                <a:ea typeface="Economica"/>
                <a:cs typeface="Economica"/>
                <a:sym typeface="Economica"/>
              </a:rPr>
              <a:t> are always required to run a full-node in order to mine and a huge computing power. A miner is a node but not every node can be a miner.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34e12b28d_0_26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11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/>
              <a:t>CryptoCelebrities</a:t>
            </a:r>
            <a:endParaRPr/>
          </a:p>
        </p:txBody>
      </p:sp>
      <p:sp>
        <p:nvSpPr>
          <p:cNvPr id="267" name="Google Shape;267;g534e12b28d_0_26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6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68" name="Google Shape;268;g534e12b28d_0_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25" y="1626625"/>
            <a:ext cx="9048750" cy="50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34e12b28d_0_33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11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/>
              <a:t>Digital Art</a:t>
            </a:r>
            <a:endParaRPr/>
          </a:p>
        </p:txBody>
      </p:sp>
      <p:pic>
        <p:nvPicPr>
          <p:cNvPr id="275" name="Google Shape;275;g534e12b28d_0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939365"/>
            <a:ext cx="9144002" cy="4198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34e12b28d_0_40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11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/>
              <a:t>Ethermon</a:t>
            </a:r>
            <a:endParaRPr/>
          </a:p>
        </p:txBody>
      </p:sp>
      <p:pic>
        <p:nvPicPr>
          <p:cNvPr id="282" name="Google Shape;282;g534e12b28d_0_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063125"/>
            <a:ext cx="9144002" cy="3857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34e12b28d_0_54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11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/>
              <a:t>dApps</a:t>
            </a:r>
            <a:endParaRPr/>
          </a:p>
        </p:txBody>
      </p:sp>
      <p:sp>
        <p:nvSpPr>
          <p:cNvPr id="289" name="Google Shape;289;g534e12b28d_0_54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6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Char char="●"/>
            </a:pPr>
            <a:r>
              <a:rPr lang="en-US" sz="2800">
                <a:latin typeface="Economica"/>
                <a:ea typeface="Economica"/>
                <a:cs typeface="Economica"/>
                <a:sym typeface="Economica"/>
              </a:rPr>
              <a:t>dApp stands for decentralized application. </a:t>
            </a:r>
            <a:endParaRPr sz="2800">
              <a:latin typeface="Economica"/>
              <a:ea typeface="Economica"/>
              <a:cs typeface="Economica"/>
              <a:sym typeface="Economica"/>
            </a:endParaRPr>
          </a:p>
          <a:p>
            <a:pPr marL="457200" marR="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Char char="●"/>
            </a:pPr>
            <a:r>
              <a:rPr lang="en-US" sz="2800">
                <a:latin typeface="Economica"/>
                <a:ea typeface="Economica"/>
                <a:cs typeface="Economica"/>
                <a:sym typeface="Economica"/>
              </a:rPr>
              <a:t>dApp could be any smart contract deployed on the blockchain, as they all operate autonomous, aka decentralised. </a:t>
            </a:r>
            <a:endParaRPr sz="2800">
              <a:latin typeface="Economica"/>
              <a:ea typeface="Economica"/>
              <a:cs typeface="Economica"/>
              <a:sym typeface="Economica"/>
            </a:endParaRPr>
          </a:p>
          <a:p>
            <a:pPr marL="457200" marR="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Char char="●"/>
            </a:pPr>
            <a:r>
              <a:rPr lang="en-US" sz="2800">
                <a:latin typeface="Economica"/>
                <a:ea typeface="Economica"/>
                <a:cs typeface="Economica"/>
                <a:sym typeface="Economica"/>
              </a:rPr>
              <a:t>CryptoKitties, CryptoCelebrities, Ethermon, etc. are all examples of dApp</a:t>
            </a:r>
            <a:endParaRPr sz="28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e175cda2b_1_96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11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/>
              <a:t>Smart Contract</a:t>
            </a:r>
            <a:endParaRPr/>
          </a:p>
        </p:txBody>
      </p:sp>
      <p:sp>
        <p:nvSpPr>
          <p:cNvPr id="296" name="Google Shape;296;g7e175cda2b_1_96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6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Char char="●"/>
            </a:pPr>
            <a:r>
              <a:rPr lang="en-US" sz="2800">
                <a:latin typeface="Economica"/>
                <a:ea typeface="Economica"/>
                <a:cs typeface="Economica"/>
                <a:sym typeface="Economica"/>
              </a:rPr>
              <a:t>A smart contract is a digital contract programmed on a blockchain</a:t>
            </a:r>
            <a:endParaRPr sz="2800">
              <a:latin typeface="Economica"/>
              <a:ea typeface="Economica"/>
              <a:cs typeface="Economica"/>
              <a:sym typeface="Economica"/>
            </a:endParaRPr>
          </a:p>
          <a:p>
            <a:pPr marL="457200" marR="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Char char="●"/>
            </a:pPr>
            <a:r>
              <a:rPr lang="en-US" sz="2800">
                <a:latin typeface="Economica"/>
                <a:ea typeface="Economica"/>
                <a:cs typeface="Economica"/>
                <a:sym typeface="Economica"/>
              </a:rPr>
              <a:t>A smart contract is deployed on an address on this blockchain and cannot be moved nor changed afterwards.</a:t>
            </a:r>
            <a:endParaRPr sz="2800">
              <a:latin typeface="Economica"/>
              <a:ea typeface="Economica"/>
              <a:cs typeface="Economica"/>
              <a:sym typeface="Economica"/>
            </a:endParaRPr>
          </a:p>
          <a:p>
            <a:pPr marL="457200" marR="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Char char="●"/>
            </a:pPr>
            <a:r>
              <a:rPr lang="en-US" sz="2800">
                <a:latin typeface="Economica"/>
                <a:ea typeface="Economica"/>
                <a:cs typeface="Economica"/>
                <a:sym typeface="Economica"/>
              </a:rPr>
              <a:t>The contract (basically a script) operates and executes fully automatic without any interference from a third party. It is publicly available to anyone to read and use.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g7e175cda2b_1_2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86369"/>
            <a:ext cx="9144000" cy="6074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e175cda2b_1_114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11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/>
              <a:t>Genesis Block</a:t>
            </a:r>
            <a:endParaRPr/>
          </a:p>
        </p:txBody>
      </p:sp>
      <p:sp>
        <p:nvSpPr>
          <p:cNvPr id="309" name="Google Shape;309;g7e175cda2b_1_114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6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Char char="●"/>
            </a:pPr>
            <a:r>
              <a:rPr lang="en-US" sz="2800">
                <a:latin typeface="Economica"/>
                <a:ea typeface="Economica"/>
                <a:cs typeface="Economica"/>
                <a:sym typeface="Economica"/>
              </a:rPr>
              <a:t>The genesis block is often referred to as the first block on a blockchain. </a:t>
            </a:r>
            <a:endParaRPr sz="2800">
              <a:latin typeface="Economica"/>
              <a:ea typeface="Economica"/>
              <a:cs typeface="Economica"/>
              <a:sym typeface="Economica"/>
            </a:endParaRPr>
          </a:p>
          <a:p>
            <a:pPr marL="457200" marR="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Char char="●"/>
            </a:pPr>
            <a:r>
              <a:rPr lang="en-US" sz="2800">
                <a:latin typeface="Economica"/>
                <a:ea typeface="Economica"/>
                <a:cs typeface="Economica"/>
                <a:sym typeface="Economica"/>
              </a:rPr>
              <a:t>The genesis block of Bitcoin was created on January 3, 2009; and indicates the birth of the Bitcoin blockchain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310" name="Google Shape;310;g7e175cda2b_1_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4875" y="3871263"/>
            <a:ext cx="7334250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6f306f2314_0_0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11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/>
              <a:t>Wallets</a:t>
            </a:r>
            <a:endParaRPr/>
          </a:p>
        </p:txBody>
      </p:sp>
      <p:sp>
        <p:nvSpPr>
          <p:cNvPr id="354" name="Google Shape;354;g6f306f2314_0_0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6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Char char="●"/>
            </a:pPr>
            <a:r>
              <a:rPr lang="en-US" sz="2800">
                <a:latin typeface="Economica"/>
                <a:ea typeface="Economica"/>
                <a:cs typeface="Economica"/>
                <a:sym typeface="Economica"/>
              </a:rPr>
              <a:t>A blockchain wallet is a digital wallet that allows users to manage digital currency</a:t>
            </a:r>
            <a:endParaRPr sz="2800">
              <a:latin typeface="Economica"/>
              <a:ea typeface="Economica"/>
              <a:cs typeface="Economica"/>
              <a:sym typeface="Economica"/>
            </a:endParaRPr>
          </a:p>
          <a:p>
            <a:pPr marL="457200" marR="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Char char="●"/>
            </a:pPr>
            <a:r>
              <a:rPr lang="en-US" sz="2800">
                <a:latin typeface="Economica"/>
                <a:ea typeface="Economica"/>
                <a:cs typeface="Economica"/>
                <a:sym typeface="Economica"/>
              </a:rPr>
              <a:t>Each Wallet has a unique ‘Wallet ID’, which is equivalent to a bank account number. Every cryptocurrency transaction refers to ‘Wallet ID’ of buyer and seller</a:t>
            </a:r>
            <a:endParaRPr sz="2800">
              <a:latin typeface="Economica"/>
              <a:ea typeface="Economica"/>
              <a:cs typeface="Economica"/>
              <a:sym typeface="Economica"/>
            </a:endParaRPr>
          </a:p>
          <a:p>
            <a:pPr marL="457200" marR="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Char char="●"/>
            </a:pPr>
            <a:r>
              <a:rPr lang="en-US" sz="2800">
                <a:latin typeface="Economica"/>
                <a:ea typeface="Economica"/>
                <a:cs typeface="Economica"/>
                <a:sym typeface="Economica"/>
              </a:rPr>
              <a:t>A wallet is referred to be “Hot” if it is online and “Cold” if it is offline</a:t>
            </a:r>
            <a:endParaRPr sz="280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8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34e12b28d_0_84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11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1100"/>
              </a:spcBef>
              <a:spcAft>
                <a:spcPts val="200"/>
              </a:spcAft>
              <a:buSzPts val="4200"/>
              <a:buNone/>
            </a:pPr>
            <a:r>
              <a:rPr lang="en-US"/>
              <a:t>Satoshi Nakamoto</a:t>
            </a:r>
            <a:endParaRPr/>
          </a:p>
        </p:txBody>
      </p:sp>
      <p:sp>
        <p:nvSpPr>
          <p:cNvPr id="369" name="Google Shape;369;g534e12b28d_0_84"/>
          <p:cNvSpPr txBox="1">
            <a:spLocks noGrp="1"/>
          </p:cNvSpPr>
          <p:nvPr>
            <p:ph type="body" idx="1"/>
          </p:nvPr>
        </p:nvSpPr>
        <p:spPr>
          <a:xfrm>
            <a:off x="311700" y="1633625"/>
            <a:ext cx="4547700" cy="49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Char char="●"/>
            </a:pPr>
            <a:r>
              <a:rPr lang="en-US" sz="2800">
                <a:latin typeface="Economica"/>
                <a:ea typeface="Economica"/>
                <a:cs typeface="Economica"/>
                <a:sym typeface="Economica"/>
              </a:rPr>
              <a:t>A </a:t>
            </a:r>
            <a:r>
              <a:rPr lang="en-US" sz="2800" b="1">
                <a:solidFill>
                  <a:srgbClr val="FF0000"/>
                </a:solidFill>
                <a:latin typeface="Economica"/>
                <a:ea typeface="Economica"/>
                <a:cs typeface="Economica"/>
                <a:sym typeface="Economica"/>
              </a:rPr>
              <a:t>mysterious</a:t>
            </a:r>
            <a:r>
              <a:rPr lang="en-US" sz="2800">
                <a:latin typeface="Economica"/>
                <a:ea typeface="Economica"/>
                <a:cs typeface="Economica"/>
                <a:sym typeface="Economica"/>
              </a:rPr>
              <a:t> individual or entity who created the Bitcoin protocol, solving the digital currency issue of the “double spend.” </a:t>
            </a:r>
            <a:endParaRPr sz="2800">
              <a:latin typeface="Economica"/>
              <a:ea typeface="Economica"/>
              <a:cs typeface="Economica"/>
              <a:sym typeface="Economica"/>
            </a:endParaRPr>
          </a:p>
          <a:p>
            <a:pPr marL="457200" marR="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Char char="●"/>
            </a:pPr>
            <a:r>
              <a:rPr lang="en-US" sz="2800">
                <a:latin typeface="Economica"/>
                <a:ea typeface="Economica"/>
                <a:cs typeface="Economica"/>
                <a:sym typeface="Economica"/>
              </a:rPr>
              <a:t>Nakamoto first published their white paper describing the project in 2008 and the first Bitcoin software was released one year later.</a:t>
            </a:r>
            <a:endParaRPr sz="28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370" name="Google Shape;370;g534e12b28d_0_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59323" y="1633625"/>
            <a:ext cx="4172651" cy="475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e175cda2b_1_84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11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 dirty="0"/>
              <a:t>Miner aka. Forger</a:t>
            </a:r>
            <a:endParaRPr dirty="0"/>
          </a:p>
        </p:txBody>
      </p:sp>
      <p:sp>
        <p:nvSpPr>
          <p:cNvPr id="87" name="Google Shape;87;g7e175cda2b_1_84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6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Char char="●"/>
            </a:pPr>
            <a:r>
              <a:rPr lang="en-US" sz="2800">
                <a:latin typeface="Economica"/>
                <a:ea typeface="Economica"/>
                <a:cs typeface="Economica"/>
                <a:sym typeface="Economica"/>
              </a:rPr>
              <a:t>A miner is a node on the network attempting to add new blocks to the blockchain</a:t>
            </a:r>
            <a:endParaRPr sz="2800">
              <a:latin typeface="Economica"/>
              <a:ea typeface="Economica"/>
              <a:cs typeface="Economica"/>
              <a:sym typeface="Economica"/>
            </a:endParaRPr>
          </a:p>
          <a:p>
            <a:pPr marL="457200" marR="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Char char="●"/>
            </a:pPr>
            <a:r>
              <a:rPr lang="en-US" sz="2800">
                <a:latin typeface="Economica"/>
                <a:ea typeface="Economica"/>
                <a:cs typeface="Economica"/>
                <a:sym typeface="Economica"/>
              </a:rPr>
              <a:t>Participants use hardware to run algorithms on specific software to verify transactions on the blockchain and then add those transactions to the public ledger. </a:t>
            </a:r>
            <a:endParaRPr sz="2800">
              <a:latin typeface="Economica"/>
              <a:ea typeface="Economica"/>
              <a:cs typeface="Economica"/>
              <a:sym typeface="Economica"/>
            </a:endParaRPr>
          </a:p>
          <a:p>
            <a:pPr marL="457200" marR="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Char char="●"/>
            </a:pPr>
            <a:r>
              <a:rPr lang="en-US" sz="2800">
                <a:latin typeface="Economica"/>
                <a:ea typeface="Economica"/>
                <a:cs typeface="Economica"/>
                <a:sym typeface="Economica"/>
              </a:rPr>
              <a:t>In exchange they receive the reward of a newly-created coin</a:t>
            </a:r>
            <a:endParaRPr sz="2800"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34e12b28d_0_69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11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/>
              <a:t>Distributed Ledger</a:t>
            </a:r>
            <a:endParaRPr/>
          </a:p>
        </p:txBody>
      </p:sp>
      <p:sp>
        <p:nvSpPr>
          <p:cNvPr id="94" name="Google Shape;94;g534e12b28d_0_69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6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Char char="●"/>
            </a:pPr>
            <a:r>
              <a:rPr lang="en-US" sz="2800">
                <a:latin typeface="Economica"/>
                <a:ea typeface="Economica"/>
                <a:cs typeface="Economica"/>
                <a:sym typeface="Economica"/>
              </a:rPr>
              <a:t>A type of database which spreads across multiple sites, countries, or institutions. </a:t>
            </a:r>
            <a:endParaRPr sz="2800">
              <a:latin typeface="Economica"/>
              <a:ea typeface="Economica"/>
              <a:cs typeface="Economica"/>
              <a:sym typeface="Economica"/>
            </a:endParaRPr>
          </a:p>
          <a:p>
            <a:pPr marL="457200" marR="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Char char="●"/>
            </a:pPr>
            <a:r>
              <a:rPr lang="en-US" sz="2800">
                <a:latin typeface="Economica"/>
                <a:ea typeface="Economica"/>
                <a:cs typeface="Economica"/>
                <a:sym typeface="Economica"/>
              </a:rPr>
              <a:t>Records are stored sequentially in a continuous ledger. </a:t>
            </a:r>
            <a:endParaRPr sz="2800">
              <a:latin typeface="Economica"/>
              <a:ea typeface="Economica"/>
              <a:cs typeface="Economica"/>
              <a:sym typeface="Economica"/>
            </a:endParaRPr>
          </a:p>
          <a:p>
            <a:pPr marL="457200" marR="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Char char="●"/>
            </a:pPr>
            <a:r>
              <a:rPr lang="en-US" sz="2800">
                <a:latin typeface="Economica"/>
                <a:ea typeface="Economica"/>
                <a:cs typeface="Economica"/>
                <a:sym typeface="Economica"/>
              </a:rPr>
              <a:t>Distributed ledger data can be either “permissioned” or “un-permissioned” to control who can view it.</a:t>
            </a:r>
            <a:endParaRPr sz="28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34e12b28d_0_77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11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/>
              <a:t>Distributed Ledger</a:t>
            </a:r>
            <a:endParaRPr/>
          </a:p>
        </p:txBody>
      </p:sp>
      <p:pic>
        <p:nvPicPr>
          <p:cNvPr id="101" name="Google Shape;101;g534e12b28d_0_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1647450"/>
            <a:ext cx="7315200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e175cda2b_1_6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11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/>
              <a:t>Hashing</a:t>
            </a:r>
            <a:endParaRPr/>
          </a:p>
        </p:txBody>
      </p:sp>
      <p:sp>
        <p:nvSpPr>
          <p:cNvPr id="108" name="Google Shape;108;g7e175cda2b_1_6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6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Char char="●"/>
            </a:pPr>
            <a:r>
              <a:rPr lang="en-US" sz="2800">
                <a:latin typeface="Economica"/>
                <a:ea typeface="Economica"/>
                <a:cs typeface="Economica"/>
                <a:sym typeface="Economica"/>
              </a:rPr>
              <a:t>A hash is a function that converts an input of letters and numbers into an encrypted output of a fixed length</a:t>
            </a:r>
            <a:endParaRPr sz="2800">
              <a:latin typeface="Economica"/>
              <a:ea typeface="Economica"/>
              <a:cs typeface="Economica"/>
              <a:sym typeface="Economica"/>
            </a:endParaRPr>
          </a:p>
          <a:p>
            <a:pPr marL="457200" marR="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Char char="●"/>
            </a:pPr>
            <a:r>
              <a:rPr lang="en-US" sz="2800">
                <a:latin typeface="Economica"/>
                <a:ea typeface="Economica"/>
                <a:cs typeface="Economica"/>
                <a:sym typeface="Economica"/>
              </a:rPr>
              <a:t>A procedure that a miner on a Proof-of-Work blockchain constantly repeats in order to find an eligible proof of work</a:t>
            </a:r>
            <a:endParaRPr sz="2800"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Char char="●"/>
            </a:pPr>
            <a:r>
              <a:rPr lang="en-US" sz="2800">
                <a:latin typeface="Economica"/>
                <a:ea typeface="Economica"/>
                <a:cs typeface="Economica"/>
                <a:sym typeface="Economica"/>
              </a:rPr>
              <a:t>It is the procedure of repeatedly inserting a random string of digits into a hashing formulae until Ending a desirable output</a:t>
            </a:r>
            <a:endParaRPr sz="28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f37c56186_0_0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11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/>
              <a:t>Hashing</a:t>
            </a:r>
            <a:endParaRPr/>
          </a:p>
        </p:txBody>
      </p:sp>
      <p:pic>
        <p:nvPicPr>
          <p:cNvPr id="115" name="Google Shape;115;g6f37c56186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8975" y="1558200"/>
            <a:ext cx="7066047" cy="478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e175cda2b_0_0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11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/>
              <a:t>Consensus Algorithm</a:t>
            </a:r>
            <a:endParaRPr/>
          </a:p>
        </p:txBody>
      </p:sp>
      <p:sp>
        <p:nvSpPr>
          <p:cNvPr id="122" name="Google Shape;122;g7e175cda2b_0_0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6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Char char="●"/>
            </a:pPr>
            <a:r>
              <a:rPr lang="en-US" sz="2800">
                <a:latin typeface="Economica"/>
                <a:ea typeface="Economica"/>
                <a:cs typeface="Economica"/>
                <a:sym typeface="Economica"/>
              </a:rPr>
              <a:t>The consensus algorithm is the blockchain element that determines how consensus is reached on that blockchain.</a:t>
            </a:r>
            <a:endParaRPr sz="2800"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Char char="●"/>
            </a:pPr>
            <a:r>
              <a:rPr lang="en-US" sz="2800">
                <a:latin typeface="Economica"/>
                <a:ea typeface="Economica"/>
                <a:cs typeface="Economica"/>
                <a:sym typeface="Economica"/>
              </a:rPr>
              <a:t>The protocol that describes who gets to validate blocks of data (and thus is entitled to the reward) and how others can verify its legitimacy.</a:t>
            </a:r>
            <a:endParaRPr sz="2800">
              <a:latin typeface="Economica"/>
              <a:ea typeface="Economica"/>
              <a:cs typeface="Economica"/>
              <a:sym typeface="Economica"/>
            </a:endParaRPr>
          </a:p>
          <a:p>
            <a:pPr marL="457200" marR="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Char char="●"/>
            </a:pPr>
            <a:r>
              <a:rPr lang="en-US" sz="2800">
                <a:latin typeface="Economica"/>
                <a:ea typeface="Economica"/>
                <a:cs typeface="Economica"/>
                <a:sym typeface="Economica"/>
              </a:rPr>
              <a:t>All participating entities on the blockchain must follow the same consensus algorithm to participate on the blockchain.</a:t>
            </a:r>
            <a:endParaRPr sz="2800">
              <a:latin typeface="Economica"/>
              <a:ea typeface="Economica"/>
              <a:cs typeface="Economica"/>
              <a:sym typeface="Economica"/>
            </a:endParaRPr>
          </a:p>
          <a:p>
            <a:pPr marL="457200" marR="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Char char="●"/>
            </a:pPr>
            <a:r>
              <a:rPr lang="en-US" sz="2800">
                <a:latin typeface="Economica"/>
                <a:ea typeface="Economica"/>
                <a:cs typeface="Economica"/>
                <a:sym typeface="Economica"/>
              </a:rPr>
              <a:t>Responsible for verifying the balances and signatures, confirming transactions, and for actually executing the validation of blocks </a:t>
            </a:r>
            <a:endParaRPr sz="2800"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e175cda2b_1_0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11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/>
              <a:t>Consensus Algorithm: Proof of Work (PoW)</a:t>
            </a:r>
            <a:endParaRPr/>
          </a:p>
        </p:txBody>
      </p:sp>
      <p:sp>
        <p:nvSpPr>
          <p:cNvPr id="129" name="Google Shape;129;g7e175cda2b_1_0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6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Char char="●"/>
            </a:pPr>
            <a:r>
              <a:rPr lang="en-US" sz="2800">
                <a:latin typeface="Economica"/>
                <a:ea typeface="Economica"/>
                <a:cs typeface="Economica"/>
                <a:sym typeface="Economica"/>
              </a:rPr>
              <a:t>PoW was the first consensus algorithm to be created. It is employed by Bitcoin and many other cryptocurrencies</a:t>
            </a:r>
            <a:endParaRPr sz="2800"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Char char="●"/>
            </a:pPr>
            <a:r>
              <a:rPr lang="en-US" sz="2800">
                <a:latin typeface="Economica"/>
                <a:ea typeface="Economica"/>
                <a:cs typeface="Economica"/>
                <a:sym typeface="Economica"/>
              </a:rPr>
              <a:t>Miners compete against each other in solving complex computational puzzles. These puzzles are difficult to solve, but when solved, the solutions can be quickly verified. </a:t>
            </a:r>
            <a:endParaRPr sz="2800"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Char char="●"/>
            </a:pPr>
            <a:r>
              <a:rPr lang="en-US" sz="2800">
                <a:latin typeface="Economica"/>
                <a:ea typeface="Economica"/>
                <a:cs typeface="Economica"/>
                <a:sym typeface="Economica"/>
              </a:rPr>
              <a:t>Once a miner finds the solution to a new block, they can broadcast that block to the network. All other miners will then verify that the solution is correct and the block will likely be confirmed.</a:t>
            </a:r>
            <a:endParaRPr sz="28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1385</Words>
  <Application>Microsoft Office PowerPoint</Application>
  <PresentationFormat>On-screen Show (4:3)</PresentationFormat>
  <Paragraphs>118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Economica</vt:lpstr>
      <vt:lpstr>Arial</vt:lpstr>
      <vt:lpstr>Open Sans</vt:lpstr>
      <vt:lpstr>Calibri</vt:lpstr>
      <vt:lpstr>Luxe</vt:lpstr>
      <vt:lpstr>Key Terminologies of Blockchain Technology  </vt:lpstr>
      <vt:lpstr>Node/Validator/Client</vt:lpstr>
      <vt:lpstr>Miner aka. Forger</vt:lpstr>
      <vt:lpstr>Distributed Ledger</vt:lpstr>
      <vt:lpstr>Distributed Ledger</vt:lpstr>
      <vt:lpstr>Hashing</vt:lpstr>
      <vt:lpstr>Hashing</vt:lpstr>
      <vt:lpstr>Consensus Algorithm</vt:lpstr>
      <vt:lpstr>Consensus Algorithm: Proof of Work (PoW)</vt:lpstr>
      <vt:lpstr>Consensus Algorithm: Proof of Stake (PoS)</vt:lpstr>
      <vt:lpstr>Consensus Algorithm: Proof of Authority (PoA)</vt:lpstr>
      <vt:lpstr>Nonce</vt:lpstr>
      <vt:lpstr>Nonce</vt:lpstr>
      <vt:lpstr>Merkle Tree</vt:lpstr>
      <vt:lpstr>Permissionless Blockchain</vt:lpstr>
      <vt:lpstr>Permissioned Blockchain</vt:lpstr>
      <vt:lpstr>Cryptocurrency</vt:lpstr>
      <vt:lpstr>Fungible vs. Non-Fungible</vt:lpstr>
      <vt:lpstr>PowerPoint Presentation</vt:lpstr>
      <vt:lpstr>CryptoCelebrities</vt:lpstr>
      <vt:lpstr>Digital Art</vt:lpstr>
      <vt:lpstr>Ethermon</vt:lpstr>
      <vt:lpstr>dApps</vt:lpstr>
      <vt:lpstr>Smart Contract</vt:lpstr>
      <vt:lpstr>PowerPoint Presentation</vt:lpstr>
      <vt:lpstr>Genesis Block</vt:lpstr>
      <vt:lpstr>Wallets</vt:lpstr>
      <vt:lpstr>Satoshi Nakamoto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Key Terminologies of Blockchain Technology  Dr Noshina Tariq</dc:title>
  <dc:creator>bahadur</dc:creator>
  <cp:lastModifiedBy>Arshad Khan</cp:lastModifiedBy>
  <cp:revision>6</cp:revision>
  <dcterms:created xsi:type="dcterms:W3CDTF">2010-01-24T17:29:57Z</dcterms:created>
  <dcterms:modified xsi:type="dcterms:W3CDTF">2025-11-28T09:39:25Z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96ed6d7-747c-41fd-b042-ff14484edc24_Enabled">
    <vt:lpwstr>true</vt:lpwstr>
  </property>
  <property fmtid="{D5CDD505-2E9C-101B-9397-08002B2CF9AE}" pid="3" name="MSIP_Label_c96ed6d7-747c-41fd-b042-ff14484edc24_SetDate">
    <vt:lpwstr>2025-11-28T09:39:23Z</vt:lpwstr>
  </property>
  <property fmtid="{D5CDD505-2E9C-101B-9397-08002B2CF9AE}" pid="4" name="MSIP_Label_c96ed6d7-747c-41fd-b042-ff14484edc24_Method">
    <vt:lpwstr>Standard</vt:lpwstr>
  </property>
  <property fmtid="{D5CDD505-2E9C-101B-9397-08002B2CF9AE}" pid="5" name="MSIP_Label_c96ed6d7-747c-41fd-b042-ff14484edc24_Name">
    <vt:lpwstr>defa4170-0d19-0005-0004-bc88714345d2</vt:lpwstr>
  </property>
  <property fmtid="{D5CDD505-2E9C-101B-9397-08002B2CF9AE}" pid="6" name="MSIP_Label_c96ed6d7-747c-41fd-b042-ff14484edc24_SiteId">
    <vt:lpwstr>6a425d0d-58f2-4e36-8689-10002b2ec567</vt:lpwstr>
  </property>
  <property fmtid="{D5CDD505-2E9C-101B-9397-08002B2CF9AE}" pid="7" name="MSIP_Label_c96ed6d7-747c-41fd-b042-ff14484edc24_ActionId">
    <vt:lpwstr>003aab26-af29-4802-937a-13767ee75e26</vt:lpwstr>
  </property>
  <property fmtid="{D5CDD505-2E9C-101B-9397-08002B2CF9AE}" pid="8" name="MSIP_Label_c96ed6d7-747c-41fd-b042-ff14484edc24_ContentBits">
    <vt:lpwstr>0</vt:lpwstr>
  </property>
  <property fmtid="{D5CDD505-2E9C-101B-9397-08002B2CF9AE}" pid="9" name="MSIP_Label_c96ed6d7-747c-41fd-b042-ff14484edc24_Tag">
    <vt:lpwstr>10, 3, 0, 1</vt:lpwstr>
  </property>
</Properties>
</file>